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7" r:id="rId2"/>
    <p:sldId id="269" r:id="rId3"/>
    <p:sldId id="275" r:id="rId4"/>
    <p:sldId id="276" r:id="rId5"/>
    <p:sldId id="277" r:id="rId6"/>
    <p:sldId id="278" r:id="rId7"/>
    <p:sldId id="282" r:id="rId8"/>
    <p:sldId id="274" r:id="rId9"/>
    <p:sldId id="297" r:id="rId10"/>
    <p:sldId id="281" r:id="rId11"/>
    <p:sldId id="261" r:id="rId12"/>
    <p:sldId id="295" r:id="rId13"/>
    <p:sldId id="283" r:id="rId14"/>
    <p:sldId id="284" r:id="rId15"/>
    <p:sldId id="285" r:id="rId16"/>
    <p:sldId id="294" r:id="rId17"/>
    <p:sldId id="286" r:id="rId18"/>
    <p:sldId id="289" r:id="rId19"/>
    <p:sldId id="290" r:id="rId20"/>
    <p:sldId id="292" r:id="rId21"/>
    <p:sldId id="291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7AA"/>
    <a:srgbClr val="5D95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 autoAdjust="0"/>
    <p:restoredTop sz="94712"/>
  </p:normalViewPr>
  <p:slideViewPr>
    <p:cSldViewPr snapToGrid="0" snapToObjects="1">
      <p:cViewPr varScale="1">
        <p:scale>
          <a:sx n="81" d="100"/>
          <a:sy n="81" d="100"/>
        </p:scale>
        <p:origin x="5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E8192-244B-8F43-8666-29EB7EA0E329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38144-C961-6348-B731-59DFA4E1C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55E266-63A7-A04D-BFC7-DCF4CF9A093D}"/>
              </a:ext>
            </a:extLst>
          </p:cNvPr>
          <p:cNvSpPr/>
          <p:nvPr userDrawn="1"/>
        </p:nvSpPr>
        <p:spPr>
          <a:xfrm>
            <a:off x="0" y="4078224"/>
            <a:ext cx="12192000" cy="2779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8431" y="5380046"/>
            <a:ext cx="11344469" cy="553998"/>
          </a:xfrm>
          <a:noFill/>
        </p:spPr>
        <p:txBody>
          <a:bodyPr wrap="square" lIns="182880" tIns="0" rIns="182880" bIns="9144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430" y="4699664"/>
            <a:ext cx="11344469" cy="661720"/>
          </a:xfrm>
          <a:noFill/>
        </p:spPr>
        <p:txBody>
          <a:bodyPr wrap="square" lIns="182880" tIns="45720" rIns="182880" bIns="0" anchor="b" anchorCtr="0">
            <a:noAutofit/>
          </a:bodyPr>
          <a:lstStyle>
            <a:lvl1pPr algn="ctr">
              <a:lnSpc>
                <a:spcPct val="100000"/>
              </a:lnSpc>
              <a:defRPr sz="4000" b="1" i="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FC1B1-89F1-DE45-BE9F-B7F6CF17C071}"/>
              </a:ext>
            </a:extLst>
          </p:cNvPr>
          <p:cNvCxnSpPr>
            <a:cxnSpLocks/>
          </p:cNvCxnSpPr>
          <p:nvPr userDrawn="1"/>
        </p:nvCxnSpPr>
        <p:spPr>
          <a:xfrm>
            <a:off x="1524" y="831623"/>
            <a:ext cx="12188952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1009206-6C24-E6AF-E8E3-570CF4FEB1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8169" y="183224"/>
            <a:ext cx="806342" cy="6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5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DFA6EE-0207-5B45-A3B6-71120793128F}"/>
              </a:ext>
            </a:extLst>
          </p:cNvPr>
          <p:cNvSpPr/>
          <p:nvPr userDrawn="1"/>
        </p:nvSpPr>
        <p:spPr>
          <a:xfrm>
            <a:off x="-6350" y="830424"/>
            <a:ext cx="12198350" cy="6027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1242F-26B8-7A4A-BB2D-6F6A6572FD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866900"/>
            <a:ext cx="5374104" cy="1674638"/>
          </a:xfrm>
          <a:noFill/>
        </p:spPr>
        <p:txBody>
          <a:bodyPr wrap="square" lIns="0" rIns="182880" bIns="0" anchor="b" anchorCtr="0">
            <a:noAutofit/>
          </a:bodyPr>
          <a:lstStyle>
            <a:lvl1pPr>
              <a:lnSpc>
                <a:spcPct val="100000"/>
              </a:lnSpc>
              <a:defRPr sz="4000"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5046-E81D-B044-83E0-E242A2A9F5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9" y="3556828"/>
            <a:ext cx="5374099" cy="1021185"/>
          </a:xfrm>
          <a:noFill/>
        </p:spPr>
        <p:txBody>
          <a:bodyPr lIns="0" tIns="0" rIns="182880" bIns="9144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SAMPLE DIVIDER 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D8636-19DE-6191-5E7F-4A5F4E9EC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169" y="183224"/>
            <a:ext cx="806342" cy="6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0E6-40B3-9841-A4A2-CA99B2CC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875213"/>
            <a:ext cx="11342915" cy="3897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8947FE-EFFE-52E4-76B7-7947D8C8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34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C391D-E75D-DE45-BB38-022E867E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75213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EDB7-7A9A-C047-B20A-95D1C9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875213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906AF-FA12-D142-9F73-F1D171262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207" y="2381541"/>
            <a:ext cx="5443273" cy="33906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9817D-092A-D44D-B961-988D454C0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81541"/>
            <a:ext cx="5440680" cy="33906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762F8-B4C3-9F40-963C-56898056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82D33-F116-AB49-B2A1-E2243FD0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CCC369-3243-1547-BA9D-C4233F63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9" y="1"/>
            <a:ext cx="8595360" cy="1316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187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762F8-B4C3-9F40-963C-56898056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82D33-F116-AB49-B2A1-E2243FD0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0F0C34-462A-4246-ACA0-C2D99E8358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207" y="1875213"/>
            <a:ext cx="5440680" cy="3905249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6015AA-0B29-CE44-B3A1-AADA9977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9" y="1"/>
            <a:ext cx="8595360" cy="1316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7DAE450-45DB-C040-9EDB-19F5751A4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75213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2757DB2-FA19-6246-8101-7CD3EF637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81541"/>
            <a:ext cx="5440680" cy="33906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09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762F8-B4C3-9F40-963C-56898056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82D33-F116-AB49-B2A1-E2243FD0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0F0C34-462A-4246-ACA0-C2D99E8358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207" y="1875214"/>
            <a:ext cx="3044208" cy="39052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962247E0-BC89-794C-A967-5D37D571B7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01731" y="1875213"/>
            <a:ext cx="2170748" cy="1850722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CB143D2-2473-3E45-A248-15CE8B3C99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1731" y="3949069"/>
            <a:ext cx="2170748" cy="1831394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2DB6A6C-90FF-0640-9637-B069A92F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9" y="1"/>
            <a:ext cx="8595360" cy="1316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5895EC3-B274-E949-A866-C2D2C90FF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75213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25A4AC91-4E0A-A942-A707-B569DE658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81541"/>
            <a:ext cx="5440680" cy="33906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528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036C9-A26C-4C42-82A4-E1EA09B1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75410-4F1A-054F-812D-59E9A8AD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7674BA-5A16-1946-AB88-683679387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8950" y="1871321"/>
            <a:ext cx="6203950" cy="446276"/>
          </a:xfrm>
          <a:noFill/>
        </p:spPr>
        <p:txBody>
          <a:bodyPr wrap="square" lIns="0" bIns="0" anchor="ctr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B3982-9BE1-6D4B-949E-D3F4C34CB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8951" y="2330197"/>
            <a:ext cx="6203172" cy="292388"/>
          </a:xfrm>
          <a:noFill/>
        </p:spPr>
        <p:txBody>
          <a:bodyPr wrap="square" lIns="0" t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671FB8-128F-8946-B211-784C60E6B3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8950" y="2864504"/>
            <a:ext cx="4672013" cy="290764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44B1538-5A7F-8546-8036-708910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4440" y="1871091"/>
            <a:ext cx="3901058" cy="3901058"/>
          </a:xfrm>
          <a:custGeom>
            <a:avLst/>
            <a:gdLst>
              <a:gd name="connsiteX0" fmla="*/ 1996751 w 3993502"/>
              <a:gd name="connsiteY0" fmla="*/ 0 h 3993502"/>
              <a:gd name="connsiteX1" fmla="*/ 3993502 w 3993502"/>
              <a:gd name="connsiteY1" fmla="*/ 1996751 h 3993502"/>
              <a:gd name="connsiteX2" fmla="*/ 1996751 w 3993502"/>
              <a:gd name="connsiteY2" fmla="*/ 3993502 h 3993502"/>
              <a:gd name="connsiteX3" fmla="*/ 0 w 3993502"/>
              <a:gd name="connsiteY3" fmla="*/ 1996751 h 3993502"/>
              <a:gd name="connsiteX4" fmla="*/ 1996751 w 3993502"/>
              <a:gd name="connsiteY4" fmla="*/ 0 h 399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502" h="3993502">
                <a:moveTo>
                  <a:pt x="1996751" y="0"/>
                </a:moveTo>
                <a:cubicBezTo>
                  <a:pt x="3099526" y="0"/>
                  <a:pt x="3993502" y="893976"/>
                  <a:pt x="3993502" y="1996751"/>
                </a:cubicBezTo>
                <a:cubicBezTo>
                  <a:pt x="3993502" y="3099526"/>
                  <a:pt x="3099526" y="3993502"/>
                  <a:pt x="1996751" y="3993502"/>
                </a:cubicBezTo>
                <a:cubicBezTo>
                  <a:pt x="893976" y="3993502"/>
                  <a:pt x="0" y="3099526"/>
                  <a:pt x="0" y="1996751"/>
                </a:cubicBezTo>
                <a:cubicBezTo>
                  <a:pt x="0" y="893976"/>
                  <a:pt x="893976" y="0"/>
                  <a:pt x="199675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9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9933-46D9-E143-BD26-AD311024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86086-884C-A64F-8DDB-1A493F90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56611-E258-0344-9650-18FA1585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2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E877D60-4BDA-184A-AEF6-6B4FA68B869E}"/>
              </a:ext>
            </a:extLst>
          </p:cNvPr>
          <p:cNvSpPr/>
          <p:nvPr userDrawn="1"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136EE-CBBA-604A-AC38-1397EB25B1D9}"/>
              </a:ext>
            </a:extLst>
          </p:cNvPr>
          <p:cNvSpPr/>
          <p:nvPr userDrawn="1"/>
        </p:nvSpPr>
        <p:spPr>
          <a:xfrm>
            <a:off x="-1" y="0"/>
            <a:ext cx="12192001" cy="132556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036C9-A26C-4C42-82A4-E1EA09B1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75410-4F1A-054F-812D-59E9A8AD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04C5BD-7AF2-3541-A2E6-B0FB35646E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14273" y="428651"/>
            <a:ext cx="1957849" cy="45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2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72DAEB-25A9-894E-8436-908981D9B3F5}"/>
              </a:ext>
            </a:extLst>
          </p:cNvPr>
          <p:cNvSpPr/>
          <p:nvPr userDrawn="1"/>
        </p:nvSpPr>
        <p:spPr>
          <a:xfrm>
            <a:off x="-1" y="0"/>
            <a:ext cx="12192001" cy="1325563"/>
          </a:xfrm>
          <a:prstGeom prst="rect">
            <a:avLst/>
          </a:prstGeom>
          <a:blipFill>
            <a:blip r:embed="rId1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EF482-C442-DA4A-B72D-FDCE0967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9" y="1"/>
            <a:ext cx="8595360" cy="1316736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238F4-37D4-7E45-A5F1-BF2062B05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866900"/>
            <a:ext cx="11342915" cy="389717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709BC-7AE0-3C31-8660-E9DEC40B8E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695592" y="334169"/>
            <a:ext cx="806342" cy="6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3" r:id="rId4"/>
    <p:sldLayoutId id="2147483661" r:id="rId5"/>
    <p:sldLayoutId id="2147483662" r:id="rId6"/>
    <p:sldLayoutId id="2147483663" r:id="rId7"/>
    <p:sldLayoutId id="2147483654" r:id="rId8"/>
    <p:sldLayoutId id="2147483655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636">
          <p15:clr>
            <a:srgbClr val="F26B43"/>
          </p15:clr>
        </p15:guide>
        <p15:guide id="4" pos="264">
          <p15:clr>
            <a:srgbClr val="F26B43"/>
          </p15:clr>
        </p15:guide>
        <p15:guide id="5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virupmandal.github.io/randomgraph-mig22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>
            <a:extLst>
              <a:ext uri="{FF2B5EF4-FFF2-40B4-BE49-F238E27FC236}">
                <a16:creationId xmlns:a16="http://schemas.microsoft.com/office/drawing/2014/main" id="{F25BECD7-CA81-5D47-A7AD-3ED11D80D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36" y="4185841"/>
            <a:ext cx="11344469" cy="1290730"/>
          </a:xfrm>
        </p:spPr>
        <p:txBody>
          <a:bodyPr/>
          <a:lstStyle/>
          <a:p>
            <a:r>
              <a:rPr lang="en-US" sz="2800" b="1" dirty="0"/>
              <a:t>Avirup Mandal</a:t>
            </a:r>
            <a:r>
              <a:rPr lang="en-US" sz="2800" dirty="0"/>
              <a:t>, Parag Chaudhuri, </a:t>
            </a:r>
            <a:r>
              <a:rPr lang="en-US" sz="2800" dirty="0" err="1"/>
              <a:t>Subhasis</a:t>
            </a:r>
            <a:r>
              <a:rPr lang="en-US" sz="2800" dirty="0"/>
              <a:t> Chaudhuri</a:t>
            </a:r>
          </a:p>
          <a:p>
            <a:endParaRPr lang="en-US" sz="2800" dirty="0"/>
          </a:p>
          <a:p>
            <a:r>
              <a:rPr lang="en-US" sz="2000" dirty="0"/>
              <a:t>Indian Institute of technology </a:t>
            </a:r>
            <a:r>
              <a:rPr lang="en-US" sz="2000" dirty="0" err="1"/>
              <a:t>bombay</a:t>
            </a:r>
            <a:endParaRPr lang="en-US" sz="20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55B2481-75E3-8F4E-AF5D-32310C1A5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765" y="1381429"/>
            <a:ext cx="11344469" cy="1729416"/>
          </a:xfrm>
        </p:spPr>
        <p:txBody>
          <a:bodyPr/>
          <a:lstStyle/>
          <a:p>
            <a:r>
              <a:rPr lang="en-US" dirty="0">
                <a:solidFill>
                  <a:srgbClr val="4767AA"/>
                </a:solidFill>
              </a:rPr>
              <a:t>Simulating fracture in anisotropic materials containing impurities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529A1-8F90-54FD-AEA1-2A3EC46C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476" y="5420309"/>
            <a:ext cx="1178988" cy="113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9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465E68D-4E5E-CD4C-A116-FC6C9E419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9208" y="1738217"/>
            <a:ext cx="4705684" cy="369332"/>
          </a:xfrm>
        </p:spPr>
        <p:txBody>
          <a:bodyPr/>
          <a:lstStyle/>
          <a:p>
            <a:r>
              <a:rPr lang="en-US" dirty="0"/>
              <a:t>Inversion-free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CE174E51-A3B4-9148-9D6D-1DCC329E7695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29208" y="2244545"/>
                <a:ext cx="4953497" cy="339060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Anisotropy: varying strength different directions.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𝑎𝑛𝑖𝑠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𝑎𝑛𝑖𝑠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ra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∏"/>
                                <m:subHide m:val="on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𝑆𝑎</m:t>
                    </m:r>
                  </m:oMath>
                </a14:m>
                <a:r>
                  <a:rPr lang="en-US" sz="20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𝐹𝑎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Here ‘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’ denotes the fiber direction. </a:t>
                </a:r>
              </a:p>
            </p:txBody>
          </p:sp>
        </mc:Choice>
        <mc:Fallback xmlns="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CE174E51-A3B4-9148-9D6D-1DCC329E7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29208" y="2244545"/>
                <a:ext cx="4953497" cy="3390609"/>
              </a:xfrm>
              <a:blipFill>
                <a:blip r:embed="rId4"/>
                <a:stretch>
                  <a:fillRect l="-29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9C14282-47F2-DCD6-AC25-B07CF939E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454" y="1883101"/>
            <a:ext cx="6040669" cy="42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0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Aniso</a:t>
            </a:r>
            <a:r>
              <a:rPr lang="en-US" dirty="0"/>
              <a:t> Meat</a:t>
            </a:r>
          </a:p>
        </p:txBody>
      </p:sp>
      <p:pic>
        <p:nvPicPr>
          <p:cNvPr id="2" name="meat_aniso">
            <a:hlinkClick r:id="" action="ppaction://media"/>
            <a:extLst>
              <a:ext uri="{FF2B5EF4-FFF2-40B4-BE49-F238E27FC236}">
                <a16:creationId xmlns:a16="http://schemas.microsoft.com/office/drawing/2014/main" id="{D7955EA3-5279-1F7E-22D3-BD011BD3C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6025" y="1471547"/>
            <a:ext cx="9399950" cy="52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5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Aniso</a:t>
            </a:r>
            <a:r>
              <a:rPr lang="en-US" dirty="0"/>
              <a:t> Meat and iso loaf</a:t>
            </a:r>
          </a:p>
        </p:txBody>
      </p:sp>
      <p:pic>
        <p:nvPicPr>
          <p:cNvPr id="3" name="meatloaf">
            <a:hlinkClick r:id="" action="ppaction://media"/>
            <a:extLst>
              <a:ext uri="{FF2B5EF4-FFF2-40B4-BE49-F238E27FC236}">
                <a16:creationId xmlns:a16="http://schemas.microsoft.com/office/drawing/2014/main" id="{01A7DEA5-1AC7-E63B-5710-2AA04A1CB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894" y="1381306"/>
            <a:ext cx="9080212" cy="51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6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graph-based impurity maps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465E68D-4E5E-CD4C-A116-FC6C9E419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9208" y="1738217"/>
            <a:ext cx="4705684" cy="369332"/>
          </a:xfrm>
        </p:spPr>
        <p:txBody>
          <a:bodyPr/>
          <a:lstStyle/>
          <a:p>
            <a:r>
              <a:rPr lang="en-US" dirty="0"/>
              <a:t>Impurity maps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CE174E51-A3B4-9148-9D6D-1DCC329E7695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29208" y="2244545"/>
                <a:ext cx="5657268" cy="4486193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>
                    <a:ea typeface="+mn-lt"/>
                    <a:cs typeface="+mn-lt"/>
                  </a:rPr>
                  <a:t>Deposited </a:t>
                </a:r>
                <a:r>
                  <a:rPr lang="en-US" sz="2000" dirty="0">
                    <a:solidFill>
                      <a:srgbClr val="C00000"/>
                    </a:solidFill>
                    <a:ea typeface="+mn-lt"/>
                    <a:cs typeface="+mn-lt"/>
                  </a:rPr>
                  <a:t>impurities</a:t>
                </a:r>
                <a:r>
                  <a:rPr lang="en-US" sz="2000" dirty="0">
                    <a:ea typeface="+mn-lt"/>
                    <a:cs typeface="+mn-lt"/>
                  </a:rPr>
                  <a:t> make the edge </a:t>
                </a:r>
                <a:r>
                  <a:rPr lang="en-US" sz="2000" dirty="0">
                    <a:solidFill>
                      <a:srgbClr val="C00000"/>
                    </a:solidFill>
                    <a:ea typeface="+mn-lt"/>
                    <a:cs typeface="+mn-lt"/>
                  </a:rPr>
                  <a:t>weaker or stronger</a:t>
                </a:r>
                <a:r>
                  <a:rPr lang="en-US" sz="2000" dirty="0">
                    <a:ea typeface="+mn-lt"/>
                    <a:cs typeface="+mn-lt"/>
                  </a:rPr>
                  <a:t>.</a:t>
                </a:r>
              </a:p>
              <a:p>
                <a:r>
                  <a:rPr lang="en-US" sz="2000" dirty="0">
                    <a:ea typeface="+mn-lt"/>
                    <a:cs typeface="+mn-lt"/>
                  </a:rPr>
                  <a:t>Distribution of impurities impose</a:t>
                </a:r>
                <a:r>
                  <a:rPr lang="en-US" sz="2000" dirty="0">
                    <a:solidFill>
                      <a:srgbClr val="C00000"/>
                    </a:solidFill>
                    <a:ea typeface="+mn-lt"/>
                    <a:cs typeface="+mn-lt"/>
                  </a:rPr>
                  <a:t> </a:t>
                </a:r>
                <a:r>
                  <a:rPr lang="en-US" sz="2000" dirty="0">
                    <a:solidFill>
                      <a:srgbClr val="00B050"/>
                    </a:solidFill>
                    <a:ea typeface="+mn-lt"/>
                    <a:cs typeface="+mn-lt"/>
                  </a:rPr>
                  <a:t>probabilistic threshold criteria</a:t>
                </a:r>
                <a:r>
                  <a:rPr lang="en-US" sz="2000" dirty="0">
                    <a:ea typeface="+mn-lt"/>
                    <a:cs typeface="+mn-lt"/>
                  </a:rPr>
                  <a:t> for fracture.</a:t>
                </a:r>
                <a:endParaRPr lang="en-US" sz="2000" dirty="0">
                  <a:cs typeface="Arial"/>
                </a:endParaRPr>
              </a:p>
              <a:p>
                <a:r>
                  <a:rPr lang="en-US" sz="2000" dirty="0">
                    <a:ea typeface="+mn-lt"/>
                    <a:cs typeface="+mn-lt"/>
                  </a:rPr>
                  <a:t>The </a:t>
                </a:r>
                <a:r>
                  <a:rPr lang="en-US" sz="2000" dirty="0">
                    <a:solidFill>
                      <a:srgbClr val="0070C0"/>
                    </a:solidFill>
                    <a:ea typeface="+mn-lt"/>
                    <a:cs typeface="+mn-lt"/>
                  </a:rPr>
                  <a:t>conditional probability</a:t>
                </a:r>
                <a:r>
                  <a:rPr lang="en-US" sz="2000" dirty="0">
                    <a:ea typeface="+mn-lt"/>
                    <a:cs typeface="+mn-lt"/>
                  </a:rPr>
                  <a:t> that an edge between node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𝑖</m:t>
                    </m:r>
                  </m:oMath>
                </a14:m>
                <a:r>
                  <a:rPr lang="en-US" sz="2000" dirty="0">
                    <a:ea typeface="+mn-lt"/>
                    <a:cs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𝑗</m:t>
                    </m:r>
                  </m:oMath>
                </a14:m>
                <a:r>
                  <a:rPr lang="en-US" sz="2000" dirty="0">
                    <a:ea typeface="+mn-lt"/>
                    <a:cs typeface="+mn-lt"/>
                  </a:rPr>
                  <a:t> will break,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1−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den>
                                      </m:f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𝐷𝑒𝑔𝑟𝑎𝑑𝑒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𝑈𝑝𝑔𝑟𝑎𝑑𝑒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CE174E51-A3B4-9148-9D6D-1DCC329E7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29208" y="2244545"/>
                <a:ext cx="5657268" cy="4486193"/>
              </a:xfrm>
              <a:blipFill>
                <a:blip r:embed="rId2"/>
                <a:stretch>
                  <a:fillRect l="-2586" r="-6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EE402B6-122B-51E9-B0CF-7BD1B3AC5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09" y="2081089"/>
            <a:ext cx="2743200" cy="1781228"/>
          </a:xfrm>
          <a:prstGeom prst="rect">
            <a:avLst/>
          </a:prstGeom>
        </p:spPr>
      </p:pic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38C6A42-C0CB-D1A0-8A4F-A6F3CCF32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7942" y="2081089"/>
            <a:ext cx="2743200" cy="1781421"/>
          </a:xfrm>
          <a:prstGeom prst="rect">
            <a:avLst/>
          </a:prstGeom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ED789627-27EC-B962-4DEE-9B61DB262BF3}"/>
              </a:ext>
            </a:extLst>
          </p:cNvPr>
          <p:cNvSpPr/>
          <p:nvPr/>
        </p:nvSpPr>
        <p:spPr>
          <a:xfrm>
            <a:off x="8811497" y="2967038"/>
            <a:ext cx="509588" cy="461962"/>
          </a:xfrm>
          <a:prstGeom prst="mathPlus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4E6AF83E-EC92-AEBB-FFB2-FD5F9D4E8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485" y="4314949"/>
            <a:ext cx="2743200" cy="178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2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dry and wet wood</a:t>
            </a:r>
          </a:p>
        </p:txBody>
      </p:sp>
      <p:pic>
        <p:nvPicPr>
          <p:cNvPr id="3" name="wet_dry_wood">
            <a:hlinkClick r:id="" action="ppaction://media"/>
            <a:extLst>
              <a:ext uri="{FF2B5EF4-FFF2-40B4-BE49-F238E27FC236}">
                <a16:creationId xmlns:a16="http://schemas.microsoft.com/office/drawing/2014/main" id="{41B9ACCA-69A2-48D2-494C-133A5578B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8989" y="1395012"/>
            <a:ext cx="9034021" cy="508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3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and impure gold</a:t>
            </a:r>
          </a:p>
        </p:txBody>
      </p:sp>
      <p:pic>
        <p:nvPicPr>
          <p:cNvPr id="2" name="plasticity">
            <a:hlinkClick r:id="" action="ppaction://media"/>
            <a:extLst>
              <a:ext uri="{FF2B5EF4-FFF2-40B4-BE49-F238E27FC236}">
                <a16:creationId xmlns:a16="http://schemas.microsoft.com/office/drawing/2014/main" id="{2F2346EA-760E-6425-7C74-0A992B8351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829" y="1348174"/>
            <a:ext cx="9184341" cy="51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3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potency of material impurity</a:t>
            </a:r>
          </a:p>
        </p:txBody>
      </p:sp>
      <p:pic>
        <p:nvPicPr>
          <p:cNvPr id="3" name="impurity_potency">
            <a:hlinkClick r:id="" action="ppaction://media"/>
            <a:extLst>
              <a:ext uri="{FF2B5EF4-FFF2-40B4-BE49-F238E27FC236}">
                <a16:creationId xmlns:a16="http://schemas.microsoft.com/office/drawing/2014/main" id="{3ABB87C0-8B57-F6C7-C257-4573ADDED2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2733" y="1374612"/>
            <a:ext cx="9106534" cy="51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0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interface for artist controlled fracture</a:t>
            </a:r>
          </a:p>
        </p:txBody>
      </p:sp>
      <p:pic>
        <p:nvPicPr>
          <p:cNvPr id="3" name="interface">
            <a:hlinkClick r:id="" action="ppaction://media"/>
            <a:extLst>
              <a:ext uri="{FF2B5EF4-FFF2-40B4-BE49-F238E27FC236}">
                <a16:creationId xmlns:a16="http://schemas.microsoft.com/office/drawing/2014/main" id="{9FEEE4B0-0855-1FC4-0491-A0FF6D9A8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7087" y="1384775"/>
            <a:ext cx="9157826" cy="51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pizza</a:t>
            </a:r>
          </a:p>
        </p:txBody>
      </p:sp>
      <p:pic>
        <p:nvPicPr>
          <p:cNvPr id="2" name="pizza_aniso">
            <a:hlinkClick r:id="" action="ppaction://media"/>
            <a:extLst>
              <a:ext uri="{FF2B5EF4-FFF2-40B4-BE49-F238E27FC236}">
                <a16:creationId xmlns:a16="http://schemas.microsoft.com/office/drawing/2014/main" id="{0D47FCF9-4C04-54EA-EA4A-62FF42B51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2279" y="1358149"/>
            <a:ext cx="9167441" cy="51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0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Brittle column fracture</a:t>
            </a:r>
          </a:p>
        </p:txBody>
      </p:sp>
      <p:pic>
        <p:nvPicPr>
          <p:cNvPr id="3" name="column">
            <a:hlinkClick r:id="" action="ppaction://media"/>
            <a:extLst>
              <a:ext uri="{FF2B5EF4-FFF2-40B4-BE49-F238E27FC236}">
                <a16:creationId xmlns:a16="http://schemas.microsoft.com/office/drawing/2014/main" id="{C152C2A4-A77F-F500-04E1-0431DA2EA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9495" y="1387162"/>
            <a:ext cx="9173010" cy="51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480410"/>
            <a:ext cx="5999872" cy="2328019"/>
          </a:xfrm>
        </p:spPr>
        <p:txBody>
          <a:bodyPr>
            <a:normAutofit/>
          </a:bodyPr>
          <a:lstStyle/>
          <a:p>
            <a:r>
              <a:rPr lang="en-US" sz="2000" dirty="0"/>
              <a:t>Material property and environmental effects </a:t>
            </a:r>
            <a:r>
              <a:rPr lang="en-US" sz="2000" dirty="0">
                <a:solidFill>
                  <a:srgbClr val="00B0F0"/>
                </a:solidFill>
              </a:rPr>
              <a:t>alter</a:t>
            </a:r>
            <a:r>
              <a:rPr lang="en-US" sz="2000" dirty="0"/>
              <a:t> their </a:t>
            </a:r>
            <a:r>
              <a:rPr lang="en-US" sz="2000" dirty="0">
                <a:solidFill>
                  <a:srgbClr val="00B0F0"/>
                </a:solidFill>
              </a:rPr>
              <a:t>fracture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pattern</a:t>
            </a:r>
            <a:r>
              <a:rPr lang="en-US" sz="2000" dirty="0"/>
              <a:t> significantly.</a:t>
            </a:r>
          </a:p>
          <a:p>
            <a:r>
              <a:rPr lang="en-US" sz="2000" dirty="0">
                <a:solidFill>
                  <a:srgbClr val="00B050"/>
                </a:solidFill>
              </a:rPr>
              <a:t>Anisotropy</a:t>
            </a:r>
            <a:r>
              <a:rPr lang="en-US" sz="2000" dirty="0"/>
              <a:t> makes object stiffer in preferred directions.</a:t>
            </a:r>
          </a:p>
          <a:p>
            <a:r>
              <a:rPr lang="en-US" sz="2000" dirty="0">
                <a:solidFill>
                  <a:srgbClr val="C00000"/>
                </a:solidFill>
              </a:rPr>
              <a:t>Impurity</a:t>
            </a:r>
            <a:r>
              <a:rPr lang="en-US" sz="2000" dirty="0"/>
              <a:t> affects the material integrity.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iso">
            <a:hlinkClick r:id="" action="ppaction://media"/>
            <a:extLst>
              <a:ext uri="{FF2B5EF4-FFF2-40B4-BE49-F238E27FC236}">
                <a16:creationId xmlns:a16="http://schemas.microsoft.com/office/drawing/2014/main" id="{BDF9D771-DFEC-EFD5-5C5D-EE55EA69F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90667" y="1411986"/>
            <a:ext cx="4467804" cy="2513793"/>
          </a:xfrm>
          <a:prstGeom prst="rect">
            <a:avLst/>
          </a:prstGeom>
        </p:spPr>
      </p:pic>
      <p:pic>
        <p:nvPicPr>
          <p:cNvPr id="7" name="aniso">
            <a:hlinkClick r:id="" action="ppaction://media"/>
            <a:extLst>
              <a:ext uri="{FF2B5EF4-FFF2-40B4-BE49-F238E27FC236}">
                <a16:creationId xmlns:a16="http://schemas.microsoft.com/office/drawing/2014/main" id="{CCFB14DE-69AE-7F2D-7AE5-5D46B503A6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90667" y="4042582"/>
            <a:ext cx="4467804" cy="2513793"/>
          </a:xfrm>
          <a:prstGeom prst="rect">
            <a:avLst/>
          </a:prstGeom>
        </p:spPr>
      </p:pic>
      <p:pic>
        <p:nvPicPr>
          <p:cNvPr id="8" name="impure">
            <a:hlinkClick r:id="" action="ppaction://media"/>
            <a:extLst>
              <a:ext uri="{FF2B5EF4-FFF2-40B4-BE49-F238E27FC236}">
                <a16:creationId xmlns:a16="http://schemas.microsoft.com/office/drawing/2014/main" id="{0926AB5D-E638-4A63-08E8-B4DABBB1DC4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3529" y="4042581"/>
            <a:ext cx="4467804" cy="25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3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 vs XFEM</a:t>
            </a:r>
          </a:p>
        </p:txBody>
      </p:sp>
      <p:sp>
        <p:nvSpPr>
          <p:cNvPr id="9" name="Text Placeholder 22">
            <a:extLst>
              <a:ext uri="{FF2B5EF4-FFF2-40B4-BE49-F238E27FC236}">
                <a16:creationId xmlns:a16="http://schemas.microsoft.com/office/drawing/2014/main" id="{185CBD92-C5FA-1896-489F-E9EBCBB60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9208" y="1738217"/>
            <a:ext cx="4276142" cy="369332"/>
          </a:xfrm>
        </p:spPr>
        <p:txBody>
          <a:bodyPr/>
          <a:lstStyle/>
          <a:p>
            <a:r>
              <a:rPr lang="en-US" dirty="0"/>
              <a:t>XFEM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E174E51-A3B4-9148-9D6D-1DCC329E7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9208" y="2244545"/>
            <a:ext cx="4657142" cy="1660705"/>
          </a:xfrm>
        </p:spPr>
        <p:txBody>
          <a:bodyPr>
            <a:noAutofit/>
          </a:bodyPr>
          <a:lstStyle/>
          <a:p>
            <a:r>
              <a:rPr lang="en-US" sz="1800" dirty="0"/>
              <a:t>XFEM adds </a:t>
            </a:r>
            <a:r>
              <a:rPr lang="en-US" sz="1800" dirty="0">
                <a:solidFill>
                  <a:srgbClr val="C00000"/>
                </a:solidFill>
              </a:rPr>
              <a:t>extra degrees</a:t>
            </a:r>
            <a:r>
              <a:rPr lang="en-US" sz="1800" dirty="0"/>
              <a:t> of freedom with each new cut.</a:t>
            </a:r>
          </a:p>
          <a:p>
            <a:r>
              <a:rPr lang="en-US" sz="1800" dirty="0"/>
              <a:t>System matrix size </a:t>
            </a:r>
            <a:r>
              <a:rPr lang="en-US" sz="1800" dirty="0">
                <a:solidFill>
                  <a:srgbClr val="00B050"/>
                </a:solidFill>
              </a:rPr>
              <a:t>increases</a:t>
            </a:r>
            <a:r>
              <a:rPr lang="en-US" sz="1800" dirty="0"/>
              <a:t>.</a:t>
            </a:r>
          </a:p>
          <a:p>
            <a:r>
              <a:rPr lang="en-US" sz="1800" dirty="0"/>
              <a:t>Simulation gets </a:t>
            </a:r>
            <a:r>
              <a:rPr lang="en-US" sz="1800" dirty="0">
                <a:solidFill>
                  <a:srgbClr val="00B0F0"/>
                </a:solidFill>
              </a:rPr>
              <a:t>slower</a:t>
            </a:r>
            <a:r>
              <a:rPr lang="en-US" sz="1800" dirty="0"/>
              <a:t>. </a:t>
            </a:r>
          </a:p>
        </p:txBody>
      </p:sp>
      <p:pic>
        <p:nvPicPr>
          <p:cNvPr id="8" name="xfem_gfem">
            <a:hlinkClick r:id="" action="ppaction://media"/>
            <a:extLst>
              <a:ext uri="{FF2B5EF4-FFF2-40B4-BE49-F238E27FC236}">
                <a16:creationId xmlns:a16="http://schemas.microsoft.com/office/drawing/2014/main" id="{550D22D8-6C5C-3F48-5F26-4E051572DF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0823" y="1993397"/>
            <a:ext cx="6795927" cy="3823705"/>
          </a:xfrm>
          <a:prstGeom prst="rect">
            <a:avLst/>
          </a:prstGeom>
        </p:spPr>
      </p:pic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9773F9F3-CA1E-D7FA-2912-8613ECF627F5}"/>
              </a:ext>
            </a:extLst>
          </p:cNvPr>
          <p:cNvSpPr txBox="1">
            <a:spLocks/>
          </p:cNvSpPr>
          <p:nvPr/>
        </p:nvSpPr>
        <p:spPr>
          <a:xfrm>
            <a:off x="429208" y="4033742"/>
            <a:ext cx="4276142" cy="369332"/>
          </a:xfrm>
          <a:prstGeom prst="rect">
            <a:avLst/>
          </a:prstGeom>
          <a:noFill/>
        </p:spPr>
        <p:txBody>
          <a:bodyPr vert="horz" wrap="square" lIns="0" tIns="45720" rIns="91440" bIns="4572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800" b="1" kern="1200" cap="all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Our method</a:t>
            </a:r>
            <a:endParaRPr lang="en-US" dirty="0"/>
          </a:p>
        </p:txBody>
      </p:sp>
      <p:sp>
        <p:nvSpPr>
          <p:cNvPr id="13" name="Content Placeholder 23">
            <a:extLst>
              <a:ext uri="{FF2B5EF4-FFF2-40B4-BE49-F238E27FC236}">
                <a16:creationId xmlns:a16="http://schemas.microsoft.com/office/drawing/2014/main" id="{42216A83-4FDC-EBA8-9141-D3FAF9640AF8}"/>
              </a:ext>
            </a:extLst>
          </p:cNvPr>
          <p:cNvSpPr txBox="1">
            <a:spLocks/>
          </p:cNvSpPr>
          <p:nvPr/>
        </p:nvSpPr>
        <p:spPr>
          <a:xfrm>
            <a:off x="429208" y="4521020"/>
            <a:ext cx="4657142" cy="166070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System matrix size remains </a:t>
            </a:r>
            <a:r>
              <a:rPr lang="en-US" sz="1800" dirty="0">
                <a:solidFill>
                  <a:srgbClr val="00B050"/>
                </a:solidFill>
              </a:rPr>
              <a:t>constant</a:t>
            </a:r>
            <a:r>
              <a:rPr lang="en-US" sz="1800" dirty="0"/>
              <a:t> throughout the simulation.</a:t>
            </a:r>
          </a:p>
          <a:p>
            <a:r>
              <a:rPr lang="en-US" sz="1800" dirty="0"/>
              <a:t>Simulation time is </a:t>
            </a:r>
            <a:r>
              <a:rPr lang="en-US" sz="1800" dirty="0">
                <a:solidFill>
                  <a:srgbClr val="C00000"/>
                </a:solidFill>
              </a:rPr>
              <a:t>comparable</a:t>
            </a:r>
            <a:r>
              <a:rPr lang="en-US" sz="1800" dirty="0"/>
              <a:t> with </a:t>
            </a:r>
            <a:r>
              <a:rPr lang="en-US" sz="1800" dirty="0">
                <a:solidFill>
                  <a:srgbClr val="C00000"/>
                </a:solidFill>
              </a:rPr>
              <a:t>normal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FEM</a:t>
            </a:r>
            <a:r>
              <a:rPr lang="en-US" sz="1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214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70C0"/>
                </a:solidFill>
              </a:rPr>
              <a:t>Discussion</a:t>
            </a:r>
          </a:p>
          <a:p>
            <a:pPr lvl="1"/>
            <a:r>
              <a:rPr lang="en-US" sz="1800" dirty="0"/>
              <a:t>Simulated anisotropic fracture using Graph-based FEM.</a:t>
            </a:r>
          </a:p>
          <a:p>
            <a:pPr lvl="1"/>
            <a:r>
              <a:rPr lang="en-US" sz="1800" dirty="0"/>
              <a:t>Developed a random graph-based framework to model the effect of impurity on fracture.</a:t>
            </a:r>
          </a:p>
          <a:p>
            <a:pPr lvl="1"/>
            <a:r>
              <a:rPr lang="en-US" sz="1800" dirty="0"/>
              <a:t>Designed an interactive framework to simulate artist directed fracture patterns. 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Future Work</a:t>
            </a:r>
          </a:p>
          <a:p>
            <a:pPr lvl="1"/>
            <a:r>
              <a:rPr lang="en-US" sz="1800" dirty="0"/>
              <a:t>Explore longer-term fracture phenomena like failure due fatigue.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2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68A8C-5812-174B-9853-5F91B83F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09B8E6-2AC9-AC41-8342-EEB693A1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908" y="1785083"/>
            <a:ext cx="6592184" cy="139175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CFE3DB40-6821-6D0C-B420-13F37ED6AB64}"/>
              </a:ext>
            </a:extLst>
          </p:cNvPr>
          <p:cNvSpPr txBox="1">
            <a:spLocks/>
          </p:cNvSpPr>
          <p:nvPr/>
        </p:nvSpPr>
        <p:spPr>
          <a:xfrm>
            <a:off x="429208" y="3681168"/>
            <a:ext cx="11342915" cy="2091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00B050"/>
                </a:solidFill>
              </a:rPr>
              <a:t>Project Page: </a:t>
            </a:r>
            <a:r>
              <a:rPr lang="en-US" sz="2400" b="1" dirty="0">
                <a:latin typeface="Comic Sans MS" panose="030F0702030302020204" pitchFamily="66" charset="0"/>
                <a:hlinkClick r:id="rId2"/>
              </a:rPr>
              <a:t>https://avirupmandal.github.io/randomgraph-mig22/</a:t>
            </a:r>
            <a:endParaRPr lang="en-US" sz="2400" b="1" dirty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r>
              <a:rPr lang="en-US" sz="2400" b="1" dirty="0">
                <a:solidFill>
                  <a:srgbClr val="00B050"/>
                </a:solidFill>
              </a:rPr>
              <a:t>Contact:</a:t>
            </a:r>
            <a:r>
              <a:rPr lang="en-US" sz="2400" b="1" dirty="0"/>
              <a:t> </a:t>
            </a:r>
            <a:r>
              <a:rPr lang="en-US" sz="2400" i="1" dirty="0"/>
              <a:t>avirupmandal@ee.iitb.ac.in</a:t>
            </a:r>
          </a:p>
        </p:txBody>
      </p:sp>
    </p:spTree>
    <p:extLst>
      <p:ext uri="{BB962C8B-B14F-4D97-AF65-F5344CB8AC3E}">
        <p14:creationId xmlns:p14="http://schemas.microsoft.com/office/powerpoint/2010/main" val="327258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5393718"/>
            <a:ext cx="11342915" cy="635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Given an object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FEM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1CBA8-4709-5496-F4DE-3FAFFD62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471" y="1429763"/>
            <a:ext cx="7556500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36593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5393718"/>
            <a:ext cx="11342915" cy="635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Given an object, represented as a volumetric mesh with </a:t>
            </a:r>
            <a:r>
              <a:rPr lang="en-US" sz="2400" dirty="0">
                <a:solidFill>
                  <a:schemeClr val="accent1"/>
                </a:solidFill>
              </a:rPr>
              <a:t>tetrahedral elements</a:t>
            </a:r>
            <a:endParaRPr lang="en-US" sz="24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FEM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08B8E-C21E-C831-AB95-874914688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2471" y="1429763"/>
            <a:ext cx="7556500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3498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5393718"/>
            <a:ext cx="11342915" cy="893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…we use the </a:t>
            </a:r>
            <a:r>
              <a:rPr lang="en-US" sz="2400" dirty="0">
                <a:solidFill>
                  <a:srgbClr val="0070C0"/>
                </a:solidFill>
              </a:rPr>
              <a:t>graph induced by the edges of the finite elements</a:t>
            </a:r>
            <a:r>
              <a:rPr lang="en-US" sz="2400" dirty="0"/>
              <a:t>, between the vertices, for our FEM computations.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FEM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8B6CC-5D9F-B6AE-82BA-8478B851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2471" y="1429763"/>
            <a:ext cx="7556500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321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5393718"/>
            <a:ext cx="11342915" cy="893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External load cause </a:t>
            </a:r>
            <a:r>
              <a:rPr lang="en-US" sz="2400" dirty="0">
                <a:solidFill>
                  <a:srgbClr val="C00000"/>
                </a:solidFill>
              </a:rPr>
              <a:t>internal stress</a:t>
            </a:r>
            <a:r>
              <a:rPr lang="en-US" sz="2400" dirty="0"/>
              <a:t>, which are </a:t>
            </a:r>
            <a:r>
              <a:rPr lang="en-US" sz="2400" dirty="0">
                <a:solidFill>
                  <a:srgbClr val="00B050"/>
                </a:solidFill>
              </a:rPr>
              <a:t>resolved along edges of the graph</a:t>
            </a:r>
            <a:r>
              <a:rPr lang="en-US" sz="2400" dirty="0"/>
              <a:t>.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FEM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49DB1-035F-2A98-5C04-491A3560F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2471" y="1429763"/>
            <a:ext cx="7556500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64608F3-7B38-653D-3D32-8080FDCF3029}"/>
                  </a:ext>
                </a:extLst>
              </p:cNvPr>
              <p:cNvSpPr/>
              <p:nvPr/>
            </p:nvSpPr>
            <p:spPr>
              <a:xfrm>
                <a:off x="2457780" y="4383238"/>
                <a:ext cx="3542252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64608F3-7B38-653D-3D32-8080FDCF3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780" y="4383238"/>
                <a:ext cx="3542252" cy="640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22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5393718"/>
            <a:ext cx="11342915" cy="893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When stress in an edge exceeds a critical threshold, it is </a:t>
            </a:r>
            <a:r>
              <a:rPr lang="en-US" sz="2400" dirty="0">
                <a:solidFill>
                  <a:srgbClr val="FF0000"/>
                </a:solidFill>
              </a:rPr>
              <a:t>labeled as fractured</a:t>
            </a:r>
            <a:r>
              <a:rPr lang="en-US" sz="2400" dirty="0"/>
              <a:t> and the internal energy of the system is reformulated, </a:t>
            </a:r>
            <a:r>
              <a:rPr lang="en-US" sz="2400" dirty="0">
                <a:solidFill>
                  <a:srgbClr val="00B050"/>
                </a:solidFill>
              </a:rPr>
              <a:t>without any remeshing</a:t>
            </a:r>
            <a:r>
              <a:rPr lang="en-US" sz="2400" dirty="0"/>
              <a:t>.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FEM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E43EB9-E934-999D-3A4A-2DFFB55F3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2471" y="1429763"/>
            <a:ext cx="7556500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71C1553-AE7F-A978-C0F7-1052689943C1}"/>
                  </a:ext>
                </a:extLst>
              </p:cNvPr>
              <p:cNvSpPr/>
              <p:nvPr/>
            </p:nvSpPr>
            <p:spPr>
              <a:xfrm>
                <a:off x="2689610" y="4508688"/>
                <a:ext cx="1935979" cy="40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𝑓𝑟𝑎𝑐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71C1553-AE7F-A978-C0F7-105268994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610" y="4508688"/>
                <a:ext cx="1935979" cy="400944"/>
              </a:xfrm>
              <a:prstGeom prst="rect">
                <a:avLst/>
              </a:prstGeom>
              <a:blipFill>
                <a:blip r:embed="rId3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765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465E68D-4E5E-CD4C-A116-FC6C9E419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9208" y="1738217"/>
            <a:ext cx="4705684" cy="369332"/>
          </a:xfrm>
        </p:spPr>
        <p:txBody>
          <a:bodyPr/>
          <a:lstStyle/>
          <a:p>
            <a:r>
              <a:rPr lang="en-US" dirty="0"/>
              <a:t>Surface remeshing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E174E51-A3B4-9148-9D6D-1DCC329E7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9208" y="2244545"/>
            <a:ext cx="4953497" cy="3732967"/>
          </a:xfrm>
        </p:spPr>
        <p:txBody>
          <a:bodyPr>
            <a:normAutofit/>
          </a:bodyPr>
          <a:lstStyle/>
          <a:p>
            <a:r>
              <a:rPr lang="en-US" sz="2000" dirty="0"/>
              <a:t>The outer surface is re-meshed </a:t>
            </a:r>
            <a:r>
              <a:rPr lang="en-US" sz="2000" dirty="0">
                <a:solidFill>
                  <a:srgbClr val="00B050"/>
                </a:solidFill>
              </a:rPr>
              <a:t>only</a:t>
            </a:r>
            <a:r>
              <a:rPr lang="en-US" sz="2000" dirty="0"/>
              <a:t> for visualization.</a:t>
            </a:r>
          </a:p>
          <a:p>
            <a:endParaRPr lang="en-US" sz="2000" dirty="0"/>
          </a:p>
          <a:p>
            <a:r>
              <a:rPr lang="en-US" sz="2000" dirty="0">
                <a:cs typeface="Calibri"/>
              </a:rPr>
              <a:t>Split edge, triangle and tetrahedron into two, three and four segments.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dirty="0">
                <a:solidFill>
                  <a:srgbClr val="C00000"/>
                </a:solidFill>
                <a:cs typeface="Calibri"/>
              </a:rPr>
              <a:t>Child</a:t>
            </a:r>
            <a:r>
              <a:rPr lang="en-US" sz="2000" dirty="0">
                <a:cs typeface="Calibri"/>
              </a:rPr>
              <a:t> nodes follow the </a:t>
            </a:r>
            <a:r>
              <a:rPr lang="en-US" sz="2000" dirty="0">
                <a:solidFill>
                  <a:srgbClr val="C00000"/>
                </a:solidFill>
                <a:cs typeface="Calibri"/>
              </a:rPr>
              <a:t>parent</a:t>
            </a:r>
            <a:r>
              <a:rPr lang="en-US" sz="2000" dirty="0">
                <a:cs typeface="Calibri"/>
              </a:rPr>
              <a:t> nodes.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30B0C-96EA-312F-7EB1-2B8626241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02" y="1420917"/>
            <a:ext cx="3220738" cy="1759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E2F6E1-83C6-BAEC-C331-AA0610257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49448"/>
            <a:ext cx="5889352" cy="2428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DDFAB1-8F6C-5DBD-D2E5-D5144CA3C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339" y="1420917"/>
            <a:ext cx="2257448" cy="201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9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Anisotropy &amp; impurity in graph-based FEM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E174E51-A3B4-9148-9D6D-1DCC329E7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9208" y="2244545"/>
            <a:ext cx="4953497" cy="4311703"/>
          </a:xfrm>
        </p:spPr>
        <p:txBody>
          <a:bodyPr>
            <a:normAutofit/>
          </a:bodyPr>
          <a:lstStyle/>
          <a:p>
            <a:r>
              <a:rPr lang="en-US" sz="2000" dirty="0"/>
              <a:t>Building on graph-based FEM, we simulate effect of </a:t>
            </a:r>
            <a:r>
              <a:rPr lang="en-US" sz="2000" dirty="0">
                <a:solidFill>
                  <a:srgbClr val="4767AA"/>
                </a:solidFill>
              </a:rPr>
              <a:t>anisotropy</a:t>
            </a:r>
            <a:r>
              <a:rPr lang="en-US" sz="2000" dirty="0"/>
              <a:t> on fracture.</a:t>
            </a:r>
          </a:p>
          <a:p>
            <a:endParaRPr lang="en-US" sz="2000" dirty="0"/>
          </a:p>
          <a:p>
            <a:r>
              <a:rPr lang="en-US" sz="2000" dirty="0"/>
              <a:t>Simulated fracture of </a:t>
            </a:r>
            <a:r>
              <a:rPr lang="en-US" sz="2000" dirty="0">
                <a:solidFill>
                  <a:srgbClr val="C00000"/>
                </a:solidFill>
              </a:rPr>
              <a:t>impure</a:t>
            </a:r>
            <a:r>
              <a:rPr lang="en-US" sz="2000" dirty="0"/>
              <a:t> material in graph-based FEM framework with </a:t>
            </a:r>
            <a:r>
              <a:rPr lang="en-US" sz="2000" dirty="0">
                <a:solidFill>
                  <a:srgbClr val="C00000"/>
                </a:solidFill>
              </a:rPr>
              <a:t>random graph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Using the random graph technique we modelled </a:t>
            </a:r>
            <a:r>
              <a:rPr lang="en-US" sz="2000" dirty="0">
                <a:solidFill>
                  <a:srgbClr val="FFC000"/>
                </a:solidFill>
              </a:rPr>
              <a:t>artist directed fracture patterns</a:t>
            </a:r>
            <a:r>
              <a:rPr lang="en-US" sz="20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3F2AA-2BE9-2921-25D2-DABC1BBC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432" y="1610911"/>
            <a:ext cx="5388567" cy="47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8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2022_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>
        <a:spAutoFit/>
      </a:bodyPr>
      <a:lstStyle>
        <a:defPPr marL="236538" indent="-236538" algn="l">
          <a:lnSpc>
            <a:spcPct val="130000"/>
          </a:lnSpc>
          <a:spcAft>
            <a:spcPts val="600"/>
          </a:spcAft>
          <a:buClr>
            <a:schemeClr val="accent2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</TotalTime>
  <Words>478</Words>
  <Application>Microsoft Office PowerPoint</Application>
  <PresentationFormat>Widescreen</PresentationFormat>
  <Paragraphs>93</Paragraphs>
  <Slides>22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Comic Sans MS</vt:lpstr>
      <vt:lpstr>System Font Regular</vt:lpstr>
      <vt:lpstr>Office Theme</vt:lpstr>
      <vt:lpstr>Simulating fracture in anisotropic materials containing impurities</vt:lpstr>
      <vt:lpstr>Motivation</vt:lpstr>
      <vt:lpstr>Graph-based FEM</vt:lpstr>
      <vt:lpstr>Graph-based FEM</vt:lpstr>
      <vt:lpstr>Graph-based FEM</vt:lpstr>
      <vt:lpstr>Graph-based FEM</vt:lpstr>
      <vt:lpstr>Graph-based FEM</vt:lpstr>
      <vt:lpstr>visualization</vt:lpstr>
      <vt:lpstr>Anisotropy &amp; impurity in graph-based FEM</vt:lpstr>
      <vt:lpstr>anisotropy</vt:lpstr>
      <vt:lpstr>Aniso Meat</vt:lpstr>
      <vt:lpstr>Aniso Meat and iso loaf</vt:lpstr>
      <vt:lpstr>Random graph-based impurity maps</vt:lpstr>
      <vt:lpstr>dry and wet wood</vt:lpstr>
      <vt:lpstr>Pure and impure gold</vt:lpstr>
      <vt:lpstr>Effect of potency of material impurity</vt:lpstr>
      <vt:lpstr>Interactive interface for artist controlled fracture</vt:lpstr>
      <vt:lpstr>Slicing pizza</vt:lpstr>
      <vt:lpstr>Brittle column fracture</vt:lpstr>
      <vt:lpstr>Our method vs XFEM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claire@cubicleninjas.com</dc:creator>
  <cp:lastModifiedBy>Avirup</cp:lastModifiedBy>
  <cp:revision>339</cp:revision>
  <dcterms:created xsi:type="dcterms:W3CDTF">2020-09-03T21:14:56Z</dcterms:created>
  <dcterms:modified xsi:type="dcterms:W3CDTF">2022-11-04T12:26:14Z</dcterms:modified>
</cp:coreProperties>
</file>